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65" r:id="rId9"/>
    <p:sldId id="264" r:id="rId10"/>
    <p:sldId id="263" r:id="rId11"/>
    <p:sldId id="266" r:id="rId12"/>
    <p:sldId id="267" r:id="rId13"/>
    <p:sldId id="259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BAE96-B1FA-40F9-8EEB-B36CBD3E8C5E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45B9-D448-4EDD-83FB-46F7FEF36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03FA-64C2-42FA-807A-F45CEDF130AE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E0C4-8FBB-49EF-8CFD-8D9DFBA37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F496-2101-44F3-A830-46D6EEF62DC4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C2BE-380C-4ADC-89A3-9690E553E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E3F3-5FFF-4279-88F3-E30333514943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435E-9B12-4BA9-BCDD-E3596DB76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0D9A-3858-4A3D-90CE-6B715464D085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5C725-CF7D-436F-AA60-6623C71BE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AAC3-F344-470D-953D-ACAD0764B929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AD46-6B93-4C7E-9EDB-339CD7422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3E6E-1174-47F0-A509-D33581864186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EEE6-C213-4D6D-9134-1D888EF08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FF56-0277-4F2F-81B4-89D4C2E5686E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7C07-1171-40B0-B5CA-CE5929B6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15B6-22AD-42E6-9749-FDE7D242CDD1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1C50-D0D0-4071-8835-730970406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8498-E2A1-49EF-BD0B-C542BA999830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0318-8B79-45E0-8E87-50DA6B8F7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8CAB-30CB-4707-B685-29AD31F04EF0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6535-1E88-4D22-A45E-7E30B26E5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C3D7BF-A8A8-4889-8F37-11BAE02FE9B0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D2678B-788C-4B09-B2C1-2C5A1DC1B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1" r:id="rId4"/>
    <p:sldLayoutId id="2147483698" r:id="rId5"/>
    <p:sldLayoutId id="2147483692" r:id="rId6"/>
    <p:sldLayoutId id="2147483693" r:id="rId7"/>
    <p:sldLayoutId id="2147483699" r:id="rId8"/>
    <p:sldLayoutId id="2147483700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25" y="3014662"/>
            <a:ext cx="7010400" cy="243840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i="1" smtClean="0"/>
              <a:t>Drinking from the spring</a:t>
            </a:r>
            <a:br>
              <a:rPr i="1" smtClean="0"/>
            </a:br>
            <a:r>
              <a:rPr sz="3600" i="1" smtClean="0"/>
              <a:t>The benefits of data services, tools, and leadership to students</a:t>
            </a:r>
            <a:endParaRPr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3048000" cy="838200"/>
          </a:xfrm>
        </p:spPr>
        <p:txBody>
          <a:bodyPr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By Richard Clark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Department of Earth Sciences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Millersville University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16 October 2009</a:t>
            </a:r>
            <a:endParaRPr lang="en-US" dirty="0"/>
          </a:p>
        </p:txBody>
      </p:sp>
      <p:pic>
        <p:nvPicPr>
          <p:cNvPr id="13315" name="Picture 3" descr="Unidata%2025%20years%20logo-smalle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28600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sprin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5295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57150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Thought about calling this: “Matching the Leathers”</a:t>
            </a:r>
          </a:p>
        </p:txBody>
      </p:sp>
      <p:pic>
        <p:nvPicPr>
          <p:cNvPr id="1027" name="Picture 3" descr="C:\Documents and Settings\rich\Local Settings\Temporary Internet Files\Content.IE5\JZOT4L9L\MCj043545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083300"/>
            <a:ext cx="13382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rich\Local Settings\Temporary Internet Files\Content.IE5\OSFVPM9C\MCj019925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5013" y="6081713"/>
            <a:ext cx="11128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rich\Local Settings\Temporary Internet Files\Content.IE5\G73GYN9W\MCj028655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90190">
            <a:off x="7788275" y="6037263"/>
            <a:ext cx="12033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838200"/>
          </a:xfrm>
        </p:spPr>
        <p:txBody>
          <a:bodyPr/>
          <a:lstStyle/>
          <a:p>
            <a:r>
              <a:rPr lang="en-US" smtClean="0"/>
              <a:t>In the classroom</a:t>
            </a:r>
          </a:p>
        </p:txBody>
      </p:sp>
      <p:pic>
        <p:nvPicPr>
          <p:cNvPr id="19458" name="Picture 2" descr="C:\Documents and Settings\rich\My Documents\My Pictures\Unidata images\Pi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30250"/>
            <a:ext cx="7932738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rich\My Documents\My Pictures\Unidata imag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79248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rich\My Documents\My Pictures\Unidata images\Picture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0"/>
            <a:ext cx="79248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rich\My Documents\My Pictures\Unidata images\Picture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762000"/>
            <a:ext cx="79248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Documents and Settings\rich\My Documents\My Pictures\Unidata images\Picture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762000"/>
            <a:ext cx="8540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Documents and Settings\rich\My Documents\My Pictures\Unidata images\Picture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762000"/>
            <a:ext cx="85328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mtClean="0"/>
              <a:t>Opportunity</a:t>
            </a:r>
          </a:p>
        </p:txBody>
      </p:sp>
      <p:pic>
        <p:nvPicPr>
          <p:cNvPr id="20482" name="Picture 2" descr="C:\Documents and Settings\rich\My Documents\WORK\RESEARCH\GEOPOD\GEOPOD PICTURE without pe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721600" cy="579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 prst="relaxedInset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990600"/>
            <a:ext cx="7620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>
                <a:solidFill>
                  <a:srgbClr val="FF0000"/>
                </a:solidFill>
              </a:rPr>
              <a:t>High resolution road weather 			forecasts for state DOTs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solidFill>
                  <a:srgbClr val="FF0000"/>
                </a:solidFill>
              </a:rPr>
              <a:t>RWIS, Vehicle IntelliDrive systems 	bringing millions of observations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solidFill>
                  <a:srgbClr val="FF0000"/>
                </a:solidFill>
              </a:rPr>
              <a:t>COSMIC, and large volume datasets 	from new satellite platforms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solidFill>
                  <a:srgbClr val="FF0000"/>
                </a:solidFill>
              </a:rPr>
              <a:t>Air quality data and forecasts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solidFill>
                  <a:srgbClr val="FF0000"/>
                </a:solidFill>
              </a:rPr>
              <a:t>Integrated Web Services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solidFill>
                  <a:srgbClr val="FF0000"/>
                </a:solidFill>
              </a:rPr>
              <a:t>Cloud computing environments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solidFill>
                  <a:srgbClr val="FF0000"/>
                </a:solidFill>
              </a:rPr>
              <a:t>LEADERSHIP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Unidata everyday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Campus Weather Service</a:t>
            </a:r>
          </a:p>
          <a:p>
            <a:r>
              <a:rPr lang="en-US" sz="3600" smtClean="0"/>
              <a:t>WxChallenge</a:t>
            </a:r>
          </a:p>
          <a:p>
            <a:r>
              <a:rPr lang="en-US" sz="3600" smtClean="0"/>
              <a:t>Student Research</a:t>
            </a:r>
          </a:p>
          <a:p>
            <a:r>
              <a:rPr lang="en-US" sz="3600" smtClean="0"/>
              <a:t>Data ingest for WRF initialization</a:t>
            </a:r>
          </a:p>
          <a:p>
            <a:r>
              <a:rPr lang="en-US" sz="3600" smtClean="0"/>
              <a:t>Classroom supplement</a:t>
            </a:r>
          </a:p>
          <a:p>
            <a:r>
              <a:rPr lang="en-US" sz="3600" smtClean="0"/>
              <a:t>Learning new acronyms </a:t>
            </a:r>
            <a:r>
              <a:rPr lang="en-US" sz="3600" smtClean="0">
                <a:sym typeface="Wingdings" pitchFamily="2" charset="2"/>
              </a:rPr>
              <a:t>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609600" y="1066800"/>
            <a:ext cx="8534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netCDF from the TDS</a:t>
            </a:r>
          </a:p>
          <a:p>
            <a:endParaRPr lang="en-US" sz="3600"/>
          </a:p>
          <a:p>
            <a:r>
              <a:rPr lang="en-US" sz="3600"/>
              <a:t>CDM thru the IDD</a:t>
            </a:r>
          </a:p>
          <a:p>
            <a:endParaRPr lang="en-US" sz="3600"/>
          </a:p>
          <a:p>
            <a:r>
              <a:rPr lang="en-US" sz="3600"/>
              <a:t>Gets sucked into the LDM</a:t>
            </a:r>
          </a:p>
          <a:p>
            <a:endParaRPr lang="en-US" sz="3600"/>
          </a:p>
          <a:p>
            <a:r>
              <a:rPr lang="en-US" sz="3600"/>
              <a:t>And spewed out to the user through IDV</a:t>
            </a:r>
          </a:p>
        </p:txBody>
      </p:sp>
      <p:sp>
        <p:nvSpPr>
          <p:cNvPr id="1026" name="Music"/>
          <p:cNvSpPr>
            <a:spLocks noEditPoints="1" noChangeArrowheads="1"/>
          </p:cNvSpPr>
          <p:nvPr/>
        </p:nvSpPr>
        <p:spPr bwMode="auto">
          <a:xfrm rot="898400">
            <a:off x="6400800" y="685800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Music"/>
          <p:cNvSpPr>
            <a:spLocks noEditPoints="1" noChangeArrowheads="1"/>
          </p:cNvSpPr>
          <p:nvPr/>
        </p:nvSpPr>
        <p:spPr bwMode="auto">
          <a:xfrm rot="702074">
            <a:off x="966788" y="5157788"/>
            <a:ext cx="1409700" cy="1412875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Music"/>
          <p:cNvSpPr>
            <a:spLocks noEditPoints="1" noChangeArrowheads="1"/>
          </p:cNvSpPr>
          <p:nvPr/>
        </p:nvSpPr>
        <p:spPr bwMode="auto">
          <a:xfrm>
            <a:off x="7239000" y="5105400"/>
            <a:ext cx="981075" cy="1285875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Happy 25</a:t>
            </a:r>
            <a:r>
              <a:rPr lang="en-US" baseline="30000" dirty="0" smtClean="0"/>
              <a:t>th</a:t>
            </a:r>
            <a:r>
              <a:rPr lang="en-US" dirty="0" smtClean="0"/>
              <a:t> Anniversary</a:t>
            </a:r>
            <a:endParaRPr lang="en-US" dirty="0"/>
          </a:p>
        </p:txBody>
      </p:sp>
      <p:sp>
        <p:nvSpPr>
          <p:cNvPr id="26626" name="Text Placeholder 4"/>
          <p:cNvSpPr>
            <a:spLocks noGrp="1"/>
          </p:cNvSpPr>
          <p:nvPr>
            <p:ph type="body" idx="1"/>
          </p:nvPr>
        </p:nvSpPr>
        <p:spPr>
          <a:xfrm>
            <a:off x="685800" y="2486025"/>
            <a:ext cx="6781800" cy="1066800"/>
          </a:xfrm>
        </p:spPr>
        <p:txBody>
          <a:bodyPr/>
          <a:lstStyle/>
          <a:p>
            <a:r>
              <a:rPr lang="en-US" smtClean="0"/>
              <a:t>Thank you Unidata. We couldn’t do it without you.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7239000" y="117475"/>
            <a:ext cx="1905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Tina</a:t>
            </a:r>
          </a:p>
          <a:p>
            <a:r>
              <a:rPr lang="en-US"/>
              <a:t>John</a:t>
            </a:r>
          </a:p>
          <a:p>
            <a:r>
              <a:rPr lang="en-US"/>
              <a:t>Ethan</a:t>
            </a:r>
          </a:p>
          <a:p>
            <a:r>
              <a:rPr lang="en-US"/>
              <a:t>Ben</a:t>
            </a:r>
          </a:p>
          <a:p>
            <a:r>
              <a:rPr lang="en-US"/>
              <a:t>Ginger</a:t>
            </a:r>
          </a:p>
          <a:p>
            <a:r>
              <a:rPr lang="en-US"/>
              <a:t>Steven</a:t>
            </a:r>
          </a:p>
          <a:p>
            <a:r>
              <a:rPr lang="en-US"/>
              <a:t>David</a:t>
            </a:r>
          </a:p>
          <a:p>
            <a:r>
              <a:rPr lang="en-US"/>
              <a:t>Jo</a:t>
            </a:r>
          </a:p>
          <a:p>
            <a:r>
              <a:rPr lang="en-US"/>
              <a:t>Ed</a:t>
            </a:r>
          </a:p>
          <a:p>
            <a:r>
              <a:rPr lang="en-US"/>
              <a:t>Dennis</a:t>
            </a:r>
          </a:p>
          <a:p>
            <a:r>
              <a:rPr lang="en-US"/>
              <a:t>Yuan</a:t>
            </a:r>
          </a:p>
          <a:p>
            <a:r>
              <a:rPr lang="en-US"/>
              <a:t>Mike J.</a:t>
            </a:r>
          </a:p>
          <a:p>
            <a:r>
              <a:rPr lang="en-US"/>
              <a:t>Robb</a:t>
            </a:r>
          </a:p>
          <a:p>
            <a:r>
              <a:rPr lang="en-US"/>
              <a:t>Brian</a:t>
            </a:r>
          </a:p>
          <a:p>
            <a:r>
              <a:rPr lang="en-US"/>
              <a:t>Jeff M.</a:t>
            </a:r>
          </a:p>
          <a:p>
            <a:r>
              <a:rPr lang="en-US"/>
              <a:t>Linda</a:t>
            </a:r>
          </a:p>
          <a:p>
            <a:r>
              <a:rPr lang="en-US"/>
              <a:t>Terry</a:t>
            </a:r>
          </a:p>
          <a:p>
            <a:r>
              <a:rPr lang="en-US"/>
              <a:t>Don</a:t>
            </a:r>
          </a:p>
          <a:p>
            <a:r>
              <a:rPr lang="en-US"/>
              <a:t>Jennifer</a:t>
            </a:r>
          </a:p>
          <a:p>
            <a:r>
              <a:rPr lang="en-US"/>
              <a:t>Mohan</a:t>
            </a:r>
          </a:p>
          <a:p>
            <a:r>
              <a:rPr lang="en-US"/>
              <a:t>Russ</a:t>
            </a:r>
          </a:p>
          <a:p>
            <a:r>
              <a:rPr lang="en-US"/>
              <a:t>Mike S.</a:t>
            </a:r>
          </a:p>
          <a:p>
            <a:r>
              <a:rPr lang="en-US"/>
              <a:t>Jeff W.</a:t>
            </a:r>
          </a:p>
          <a:p>
            <a:r>
              <a:rPr lang="en-US"/>
              <a:t>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proper metaphor…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5029200"/>
          </a:xfrm>
        </p:spPr>
        <p:txBody>
          <a:bodyPr>
            <a:normAutofit/>
          </a:bodyPr>
          <a:lstStyle/>
          <a:p>
            <a:pPr marL="53975" indent="-1746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The fire hose spews forth an overwhelming volume that saturates, quells, stifles, controls, and thwarts interaction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53975" indent="-1746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A spring nurtures, refreshes, renews vigor, provides resource, enables, and allows one to carry on and seek future opportunity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13314" name="Picture 2" descr="http://farm1.static.flickr.com/152/354614571_4b02d26e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990600"/>
            <a:ext cx="18780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Documents and Settings\rich\My Documents\My Pictures\IRAN 2009\IRAN 2009 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9624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smtClean="0"/>
              <a:t>What’s this Unidata 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1987 before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1987 after</a:t>
            </a:r>
          </a:p>
        </p:txBody>
      </p:sp>
      <p:pic>
        <p:nvPicPr>
          <p:cNvPr id="15363" name="Picture 2" descr="photo of Tom Yoksas with penna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52600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usspc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3648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457200" y="4572000"/>
            <a:ext cx="2438400" cy="1295400"/>
          </a:xfrm>
          <a:prstGeom prst="wedgeRoundRectCallout">
            <a:avLst>
              <a:gd name="adj1" fmla="val 65885"/>
              <a:gd name="adj2" fmla="val 43750"/>
              <a:gd name="adj3" fmla="val 16667"/>
            </a:avLst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Advances in computing; 3.5” floppies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 1989, </a:t>
            </a:r>
            <a:r>
              <a:rPr lang="en-US" dirty="0" err="1" smtClean="0"/>
              <a:t>DeSouza</a:t>
            </a:r>
            <a:r>
              <a:rPr lang="en-US" dirty="0" smtClean="0"/>
              <a:t> joined the </a:t>
            </a:r>
            <a:r>
              <a:rPr lang="en-US" dirty="0" err="1" smtClean="0"/>
              <a:t>UserCom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And life became frantic for the rest of us!</a:t>
            </a:r>
          </a:p>
        </p:txBody>
      </p:sp>
      <p:pic>
        <p:nvPicPr>
          <p:cNvPr id="16387" name="Picture 3" descr="MUmete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124200"/>
            <a:ext cx="56324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Documents and Settings\rich\Local Settings\Temporary Internet Files\Content.IE5\EMV9VDRL\MCj04257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0"/>
            <a:ext cx="8715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rich\Local Settings\Temporary Internet Files\Content.IE5\HFS5EFEX\MCj043442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192463"/>
            <a:ext cx="842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rich\Local Settings\Temporary Internet Files\Content.IE5\OSFVPM9C\MCj042577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048000"/>
            <a:ext cx="7731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Documents and Settings\rich\Local Settings\Temporary Internet Files\Content.IE5\U73J7DT5\MCj043246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895600"/>
            <a:ext cx="1060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Empowering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181600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DeSouza</a:t>
            </a:r>
            <a:r>
              <a:rPr lang="en-US" dirty="0" smtClean="0"/>
              <a:t> became the chair of the MU Network Implementation Committee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Clark joined the Academic Computing Committee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Hörst</a:t>
            </a:r>
            <a:r>
              <a:rPr lang="en-US" dirty="0" smtClean="0"/>
              <a:t> maintained the local </a:t>
            </a:r>
            <a:r>
              <a:rPr lang="en-US" dirty="0" err="1" smtClean="0"/>
              <a:t>Unidata</a:t>
            </a:r>
            <a:r>
              <a:rPr lang="en-US" dirty="0" smtClean="0"/>
              <a:t>/Zephyr broadcast system (56 </a:t>
            </a:r>
            <a:r>
              <a:rPr lang="en-US" dirty="0" err="1" smtClean="0"/>
              <a:t>kbits</a:t>
            </a:r>
            <a:r>
              <a:rPr lang="en-US" dirty="0" smtClean="0"/>
              <a:t>/s) – affordability brokered by </a:t>
            </a:r>
            <a:r>
              <a:rPr lang="en-US" dirty="0" err="1" smtClean="0"/>
              <a:t>Unidata</a:t>
            </a: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Students kept snow off the dish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Unidata</a:t>
            </a:r>
            <a:r>
              <a:rPr lang="en-US" dirty="0" smtClean="0"/>
              <a:t> enabled Millersville Meteorology and empowered us to demand high-rate data broadcast and early planning for Internet connectivity. This </a:t>
            </a:r>
            <a:r>
              <a:rPr lang="en-US" b="1" dirty="0" smtClean="0">
                <a:solidFill>
                  <a:srgbClr val="FF0000"/>
                </a:solidFill>
              </a:rPr>
              <a:t>leadership</a:t>
            </a:r>
            <a:r>
              <a:rPr lang="en-US" dirty="0" smtClean="0"/>
              <a:t> continues today.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Unidata</a:t>
            </a:r>
            <a:r>
              <a:rPr lang="en-US" dirty="0" smtClean="0">
                <a:solidFill>
                  <a:srgbClr val="FFFF00"/>
                </a:solidFill>
              </a:rPr>
              <a:t> Equipment Grants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Enabling</a:t>
            </a:r>
          </a:p>
        </p:txBody>
      </p:sp>
      <p:pic>
        <p:nvPicPr>
          <p:cNvPr id="18434" name="Content Placeholder 4" descr="Regional unidata workshop at MU 20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609600"/>
            <a:ext cx="3124200" cy="2030413"/>
          </a:xfrm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5715000" y="228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2004 Unidata Workshop at MU</a:t>
            </a:r>
          </a:p>
        </p:txBody>
      </p:sp>
      <p:pic>
        <p:nvPicPr>
          <p:cNvPr id="18436" name="Picture 6" descr="IMG_064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33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P10100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124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101002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152400" y="11430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Cognitive study with GM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5943600" y="2743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MU-Howard IDV workshop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3048000" y="1524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Undergraduate research</a:t>
            </a:r>
          </a:p>
        </p:txBody>
      </p:sp>
      <p:pic>
        <p:nvPicPr>
          <p:cNvPr id="18442" name="Picture 12" descr="P101000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438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 descr="P101001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343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0" y="39624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Middle/High School Outreach</a:t>
            </a:r>
          </a:p>
        </p:txBody>
      </p:sp>
      <p:pic>
        <p:nvPicPr>
          <p:cNvPr id="18445" name="Picture 15" descr="LLJ_Poste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343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14400"/>
          </a:xfrm>
        </p:spPr>
        <p:txBody>
          <a:bodyPr/>
          <a:lstStyle/>
          <a:p>
            <a:r>
              <a:rPr lang="en-US" smtClean="0"/>
              <a:t>Providing Resources</a:t>
            </a:r>
          </a:p>
        </p:txBody>
      </p:sp>
      <p:pic>
        <p:nvPicPr>
          <p:cNvPr id="19458" name="Picture 2" descr="D:\RESEARCH\MV04\PHOTOS\student with sky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152400"/>
            <a:ext cx="2628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697288"/>
            <a:ext cx="44196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EOPS01-05-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/>
        </p:spPr>
      </p:pic>
      <p:pic>
        <p:nvPicPr>
          <p:cNvPr id="19461" name="Picture 2" descr="990717-18_ri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3"/>
            <a:ext cx="35814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tor\My Documents\My Pictures\Adobe\Digital Camera Photos\2008-01-14-1632-18\P101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838200"/>
            <a:ext cx="3124200" cy="2343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  <a:bevelB w="101600" prst="riblet"/>
          </a:sp3d>
        </p:spPr>
      </p:pic>
      <p:pic>
        <p:nvPicPr>
          <p:cNvPr id="18435" name="Picture 3" descr="C:\Documents and Settings\rich\My Documents\My Pictures\John20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2971800"/>
            <a:ext cx="2775243" cy="1987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6" name="Picture 4" descr="C:\Documents and Settings\rich\My Documents\My Pictures\Adam200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5105400"/>
            <a:ext cx="2152650" cy="1555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  <a:scene3d>
            <a:camera prst="orthographicFront"/>
            <a:lightRig rig="sunset" dir="t"/>
          </a:scene3d>
          <a:sp3d extrusionH="76200" contourW="12700">
            <a:bevelT w="127000" h="133350"/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Geophysical Fluids: Weather in a Tank</a:t>
            </a:r>
            <a:endParaRPr lang="en-US" sz="3600" dirty="0"/>
          </a:p>
        </p:txBody>
      </p:sp>
      <p:pic>
        <p:nvPicPr>
          <p:cNvPr id="20482" name="Picture 2" descr="C:\Documents and Settings\Administrator\My Documents\WORK\RESEARCH\ROTATING TABLE\PHOTOS\edd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264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Documents and Settings\Administrator\My Documents\WORK\RESEARCH\ROTATING TABLE\PHOTOS\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413" y="4114800"/>
            <a:ext cx="36845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7" descr="P10100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0525" y="1905000"/>
            <a:ext cx="36734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8" descr="http://www-paoc.mit.edu/labguide/images/front_theo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066800"/>
            <a:ext cx="3657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4" descr="C:\Documents and Settings\Administrator\My Documents\WORK\RESEARCH\ROTATING TABLE\PHOTOS\VORT-HEIG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68363"/>
            <a:ext cx="25146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4" descr="tank apparatu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1447800"/>
            <a:ext cx="22526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:\Documents and Settings\Administrator\My Documents\My Pictures\TANK PHOTOS\P10100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4267200"/>
            <a:ext cx="2241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 extrusionH="107950" contourW="38100" prstMaterial="dkEdge">
            <a:bevelT w="152400" h="50800" prst="softRound"/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/>
              <a:t>LEAD-to-LEARN:</a:t>
            </a:r>
            <a:br>
              <a:rPr lang="en-US" sz="2000" b="1" dirty="0" smtClean="0"/>
            </a:br>
            <a:r>
              <a:rPr lang="en-US" sz="2000" b="1" dirty="0" smtClean="0"/>
              <a:t>An instructional pathway for meteorology education using a science gateway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1508" name="Picture 1170"/>
          <p:cNvPicPr>
            <a:picLocks noChangeAspect="1" noChangeArrowheads="1"/>
          </p:cNvPicPr>
          <p:nvPr/>
        </p:nvPicPr>
        <p:blipFill>
          <a:blip r:embed="rId2"/>
          <a:srcRect r="46494" b="10069"/>
          <a:stretch>
            <a:fillRect/>
          </a:stretch>
        </p:blipFill>
        <p:spPr bwMode="auto">
          <a:xfrm>
            <a:off x="25069800" y="8401050"/>
            <a:ext cx="8439150" cy="123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7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54600" y="17335500"/>
            <a:ext cx="625316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54600" y="8801100"/>
            <a:ext cx="625316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7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54600" y="13068300"/>
            <a:ext cx="625316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174"/>
          <p:cNvSpPr>
            <a:spLocks noChangeArrowheads="1"/>
          </p:cNvSpPr>
          <p:nvPr/>
        </p:nvSpPr>
        <p:spPr bwMode="auto">
          <a:xfrm>
            <a:off x="17526000" y="7467600"/>
            <a:ext cx="15925800" cy="170021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1513" name="Rectangle 1175"/>
          <p:cNvSpPr>
            <a:spLocks noChangeArrowheads="1"/>
          </p:cNvSpPr>
          <p:nvPr/>
        </p:nvSpPr>
        <p:spPr bwMode="auto">
          <a:xfrm>
            <a:off x="25374600" y="19935825"/>
            <a:ext cx="7924800" cy="66675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1514" name="Rectangle 1176"/>
          <p:cNvSpPr>
            <a:spLocks noChangeArrowheads="1"/>
          </p:cNvSpPr>
          <p:nvPr/>
        </p:nvSpPr>
        <p:spPr bwMode="auto">
          <a:xfrm>
            <a:off x="25374600" y="14601825"/>
            <a:ext cx="7924800" cy="100012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1515" name="Rectangle 1177"/>
          <p:cNvSpPr>
            <a:spLocks noChangeArrowheads="1"/>
          </p:cNvSpPr>
          <p:nvPr/>
        </p:nvSpPr>
        <p:spPr bwMode="auto">
          <a:xfrm>
            <a:off x="25374600" y="9734550"/>
            <a:ext cx="7924800" cy="73342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1516" name="Line 1178"/>
          <p:cNvSpPr>
            <a:spLocks noChangeShapeType="1"/>
          </p:cNvSpPr>
          <p:nvPr/>
        </p:nvSpPr>
        <p:spPr bwMode="auto">
          <a:xfrm flipH="1">
            <a:off x="24003000" y="15601950"/>
            <a:ext cx="1371600" cy="66675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21517" name="Line 1179"/>
          <p:cNvSpPr>
            <a:spLocks noChangeShapeType="1"/>
          </p:cNvSpPr>
          <p:nvPr/>
        </p:nvSpPr>
        <p:spPr bwMode="auto">
          <a:xfrm flipH="1" flipV="1">
            <a:off x="24003000" y="20535900"/>
            <a:ext cx="1371600" cy="6667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21518" name="Line 1180"/>
          <p:cNvSpPr>
            <a:spLocks noChangeShapeType="1"/>
          </p:cNvSpPr>
          <p:nvPr/>
        </p:nvSpPr>
        <p:spPr bwMode="auto">
          <a:xfrm flipH="1" flipV="1">
            <a:off x="24003000" y="17335500"/>
            <a:ext cx="1371600" cy="260032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21519" name="Line 1181"/>
          <p:cNvSpPr>
            <a:spLocks noChangeShapeType="1"/>
          </p:cNvSpPr>
          <p:nvPr/>
        </p:nvSpPr>
        <p:spPr bwMode="auto">
          <a:xfrm flipH="1" flipV="1">
            <a:off x="24003000" y="8801100"/>
            <a:ext cx="1371600" cy="93345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21520" name="Line 1182"/>
          <p:cNvSpPr>
            <a:spLocks noChangeShapeType="1"/>
          </p:cNvSpPr>
          <p:nvPr/>
        </p:nvSpPr>
        <p:spPr bwMode="auto">
          <a:xfrm flipH="1" flipV="1">
            <a:off x="24003000" y="13068300"/>
            <a:ext cx="1371600" cy="153352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21521" name="Line 1184"/>
          <p:cNvSpPr>
            <a:spLocks noChangeShapeType="1"/>
          </p:cNvSpPr>
          <p:nvPr/>
        </p:nvSpPr>
        <p:spPr bwMode="auto">
          <a:xfrm flipH="1">
            <a:off x="24003000" y="10467975"/>
            <a:ext cx="1371600" cy="153352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21522" name="Text Box 1187"/>
          <p:cNvSpPr txBox="1">
            <a:spLocks noChangeArrowheads="1"/>
          </p:cNvSpPr>
          <p:nvPr/>
        </p:nvSpPr>
        <p:spPr bwMode="auto">
          <a:xfrm>
            <a:off x="18059400" y="21107400"/>
            <a:ext cx="14782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just" defTabSz="1217613">
              <a:spcBef>
                <a:spcPct val="50000"/>
              </a:spcBef>
            </a:pPr>
            <a:r>
              <a:rPr lang="en-US" sz="2400"/>
              <a:t>Undergraduate Meteorology students at Millersville University, working with computer science students at the National Center for Supercomputing Applications, under the supervision of LEAD project scientists and technical support personnel, developed a suite of learning modules for education; primarily for use as classroom supplements in undergraduate meteorology courses ranging from introductory survey courses  to senior-level mathematically intensive courses.  The modules are in the process of a major revision that will integrate scaffold instructional approaches so that students can follow a tiered, sequential pathway leading to self-discovery of key features and field variables that are relevant to a particular weather phenomenon. These new instructional approaches are described in the following  sequence of slides.</a:t>
            </a:r>
          </a:p>
        </p:txBody>
      </p:sp>
      <p:sp>
        <p:nvSpPr>
          <p:cNvPr id="21523" name="Line 1188"/>
          <p:cNvSpPr>
            <a:spLocks noChangeShapeType="1"/>
          </p:cNvSpPr>
          <p:nvPr/>
        </p:nvSpPr>
        <p:spPr bwMode="auto">
          <a:xfrm>
            <a:off x="18592800" y="21002625"/>
            <a:ext cx="13563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diamond" w="med" len="med"/>
            <a:tailEnd type="diamond" w="med" len="med"/>
          </a:ln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21524" name="Rectangle 1189"/>
          <p:cNvSpPr>
            <a:spLocks noChangeArrowheads="1"/>
          </p:cNvSpPr>
          <p:nvPr/>
        </p:nvSpPr>
        <p:spPr bwMode="auto">
          <a:xfrm>
            <a:off x="17754600" y="17335500"/>
            <a:ext cx="6248400" cy="320040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1525" name="Rectangle 1190"/>
          <p:cNvSpPr>
            <a:spLocks noChangeArrowheads="1"/>
          </p:cNvSpPr>
          <p:nvPr/>
        </p:nvSpPr>
        <p:spPr bwMode="auto">
          <a:xfrm>
            <a:off x="17754600" y="13068300"/>
            <a:ext cx="6248400" cy="320040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1526" name="Rectangle 1191"/>
          <p:cNvSpPr>
            <a:spLocks noChangeArrowheads="1"/>
          </p:cNvSpPr>
          <p:nvPr/>
        </p:nvSpPr>
        <p:spPr bwMode="auto">
          <a:xfrm>
            <a:off x="17754600" y="8801100"/>
            <a:ext cx="6248400" cy="320040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/>
          </a:p>
        </p:txBody>
      </p:sp>
      <p:pic>
        <p:nvPicPr>
          <p:cNvPr id="215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066800"/>
            <a:ext cx="48625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1066800"/>
            <a:ext cx="41465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497</TotalTime>
  <Words>405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Franklin Gothic Book</vt:lpstr>
      <vt:lpstr>Wingdings 2</vt:lpstr>
      <vt:lpstr>Calibri</vt:lpstr>
      <vt:lpstr>Wingdings</vt:lpstr>
      <vt:lpstr>Technic</vt:lpstr>
      <vt:lpstr>Technic</vt:lpstr>
      <vt:lpstr>Technic</vt:lpstr>
      <vt:lpstr>Technic</vt:lpstr>
      <vt:lpstr>Technic</vt:lpstr>
      <vt:lpstr>Technic</vt:lpstr>
      <vt:lpstr>Slide 1</vt:lpstr>
      <vt:lpstr>The proper metaphor…</vt:lpstr>
      <vt:lpstr>What’s this Unidata thing?</vt:lpstr>
      <vt:lpstr>In 1989, DeSouza joined the UserCom</vt:lpstr>
      <vt:lpstr>Empowering</vt:lpstr>
      <vt:lpstr>Enabling</vt:lpstr>
      <vt:lpstr>Providing Resources</vt:lpstr>
      <vt:lpstr>Slide 8</vt:lpstr>
      <vt:lpstr>Slide 9</vt:lpstr>
      <vt:lpstr>In the classroom</vt:lpstr>
      <vt:lpstr>Opportunity</vt:lpstr>
      <vt:lpstr>Unidata everyday</vt:lpstr>
      <vt:lpstr>Slide 13</vt:lpstr>
      <vt:lpstr>Slide 14</vt:lpstr>
    </vt:vector>
  </TitlesOfParts>
  <Company>LENOVO 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Drinking from the spring The benefits of data services, tools, and leadership to students</dc:title>
  <dc:creator>LENOVO USER</dc:creator>
  <cp:lastModifiedBy>unidata</cp:lastModifiedBy>
  <cp:revision>48</cp:revision>
  <dcterms:created xsi:type="dcterms:W3CDTF">2009-10-15T03:25:40Z</dcterms:created>
  <dcterms:modified xsi:type="dcterms:W3CDTF">2009-10-16T16:18:56Z</dcterms:modified>
</cp:coreProperties>
</file>